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4630400" cy="8229600"/>
  <p:notesSz cx="8229600" cy="14630400"/>
  <p:embeddedFontLst>
    <p:embeddedFont>
      <p:font typeface="Tomorrow SemiBold" charset="0"/>
      <p:regular r:id="rId17"/>
      <p:bold r:id="rId18"/>
      <p:italic r:id="rId19"/>
      <p:boldItalic r:id="rId20"/>
    </p:embeddedFont>
    <p:embeddedFont>
      <p:font typeface="Tomorrow" charset="0"/>
      <p:regular r:id="rId21"/>
      <p:bold r:id="rId22"/>
      <p:italic r:id="rId23"/>
      <p:boldItalic r:id="rId24"/>
    </p:embeddedFont>
    <p:embeddedFont>
      <p:font typeface="Calibri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88BB1C09-9D1A-44B0-B4F6-14C690CA90D5}">
  <a:tblStyle styleId="{88BB1C09-9D1A-44B0-B4F6-14C690CA90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264" y="-56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371850" y="1097275"/>
            <a:ext cx="548665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700097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1" name="Google Shape;191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6" name="Google Shape;216;p1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3" name="Google Shape;233;p1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1" name="Google Shape;241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9" name="Google Shape;249;p1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" name="Google Shape;67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" name="Google Shape;76;p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" name="Google Shape;86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" name="Google Shape;98;p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3" name="Google Shape;113;p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9" name="Google Shape;129;p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2" name="Google Shape;162;p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9;p2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" name="Google Shape;45;p11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5 master">
  <p:cSld name="Slide 15 mast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" name="Google Shape;49;p12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6 master">
  <p:cSld name="Slide 16 mast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" name="Google Shape;53;p13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3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4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5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6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7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8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9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2 master">
  <p:cSld name="Slide 12 mast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10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/>
        </p:nvSpPr>
        <p:spPr>
          <a:xfrm>
            <a:off x="12618720" y="7562626"/>
            <a:ext cx="1936376" cy="6669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5"/>
          <p:cNvSpPr txBox="1"/>
          <p:nvPr/>
        </p:nvSpPr>
        <p:spPr>
          <a:xfrm>
            <a:off x="4410635" y="656217"/>
            <a:ext cx="6088828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WELCOME</a:t>
            </a:r>
            <a:endParaRPr/>
          </a:p>
        </p:txBody>
      </p:sp>
      <p:sp>
        <p:nvSpPr>
          <p:cNvPr id="62" name="Google Shape;62;p15"/>
          <p:cNvSpPr txBox="1"/>
          <p:nvPr/>
        </p:nvSpPr>
        <p:spPr>
          <a:xfrm>
            <a:off x="914400" y="3959934"/>
            <a:ext cx="5131398" cy="2431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Presented to: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Mr. Mozdaher Abdul Quader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Lecturer,</a:t>
            </a:r>
            <a:b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Dept. of CSE</a:t>
            </a:r>
            <a:b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Green University of Bangladesh</a:t>
            </a:r>
            <a:endParaRPr/>
          </a:p>
        </p:txBody>
      </p:sp>
      <p:graphicFrame>
        <p:nvGraphicFramePr>
          <p:cNvPr id="63" name="Google Shape;63;p15"/>
          <p:cNvGraphicFramePr/>
          <p:nvPr/>
        </p:nvGraphicFramePr>
        <p:xfrm>
          <a:off x="7874598" y="4383742"/>
          <a:ext cx="5841400" cy="2651810"/>
        </p:xfrm>
        <a:graphic>
          <a:graphicData uri="http://schemas.openxmlformats.org/drawingml/2006/table">
            <a:tbl>
              <a:tblPr firstRow="1" bandRow="1">
                <a:noFill/>
                <a:tableStyleId>{88BB1C09-9D1A-44B0-B4F6-14C690CA90D5}</a:tableStyleId>
              </a:tblPr>
              <a:tblGrid>
                <a:gridCol w="2920700"/>
                <a:gridCol w="2920700"/>
              </a:tblGrid>
              <a:tr h="254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/>
                        <a:t>Name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/>
                        <a:t>ID</a:t>
                      </a:r>
                      <a:endParaRPr/>
                    </a:p>
                  </a:txBody>
                  <a:tcPr marL="91450" marR="91450" marT="45725" marB="45725"/>
                </a:tc>
              </a:tr>
              <a:tr h="254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/>
                        <a:t>Md. Rafi Hasan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/>
                        <a:t>213002250</a:t>
                      </a:r>
                      <a:endParaRPr/>
                    </a:p>
                  </a:txBody>
                  <a:tcPr marL="91450" marR="91450" marT="45725" marB="45725"/>
                </a:tc>
              </a:tr>
              <a:tr h="254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/>
                        <a:t>Arafath Islam Sezan</a:t>
                      </a:r>
                      <a:endParaRPr sz="2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/>
                        <a:t>213902035</a:t>
                      </a:r>
                      <a:endParaRPr/>
                    </a:p>
                  </a:txBody>
                  <a:tcPr marL="91450" marR="91450" marT="45725" marB="45725"/>
                </a:tc>
              </a:tr>
              <a:tr h="254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/>
                        <a:t>Shawon Reza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/>
                        <a:t>213002135</a:t>
                      </a:r>
                      <a:endParaRPr/>
                    </a:p>
                  </a:txBody>
                  <a:tcPr marL="91450" marR="91450" marT="45725" marB="45725"/>
                </a:tc>
              </a:tr>
              <a:tr h="254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/>
                        <a:t>Nadib Rana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/>
                        <a:t>213002247</a:t>
                      </a:r>
                      <a:endParaRPr/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64" name="Google Shape;64;p15"/>
          <p:cNvSpPr txBox="1"/>
          <p:nvPr/>
        </p:nvSpPr>
        <p:spPr>
          <a:xfrm>
            <a:off x="7874598" y="3644913"/>
            <a:ext cx="73152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Presented By: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/>
          <p:nvPr/>
        </p:nvSpPr>
        <p:spPr>
          <a:xfrm>
            <a:off x="705683" y="554593"/>
            <a:ext cx="8709422" cy="63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316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3950"/>
              <a:buFont typeface="Tomorrow SemiBold"/>
              <a:buNone/>
            </a:pPr>
            <a:r>
              <a:rPr lang="en-US" sz="3950" b="1">
                <a:solidFill>
                  <a:srgbClr val="1D1D1B"/>
                </a:solidFill>
                <a:latin typeface="Tomorrow SemiBold"/>
                <a:ea typeface="Tomorrow SemiBold"/>
                <a:cs typeface="Tomorrow SemiBold"/>
                <a:sym typeface="Tomorrow SemiBold"/>
              </a:rPr>
              <a:t>Environmental Sensors Examples</a:t>
            </a:r>
            <a:endParaRPr sz="395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p2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2423" y="1587818"/>
            <a:ext cx="1635800" cy="148399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/>
          <p:nvPr/>
        </p:nvSpPr>
        <p:spPr>
          <a:xfrm>
            <a:off x="3952994" y="2320409"/>
            <a:ext cx="114657" cy="403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950"/>
              <a:buFont typeface="Tomorrow SemiBold"/>
              <a:buNone/>
            </a:pPr>
            <a:r>
              <a:rPr lang="en-US" sz="1950" b="1">
                <a:solidFill>
                  <a:srgbClr val="61615C"/>
                </a:solidFill>
                <a:latin typeface="Tomorrow SemiBold"/>
                <a:ea typeface="Tomorrow SemiBold"/>
                <a:cs typeface="Tomorrow SemiBold"/>
                <a:sym typeface="Tomorrow SemiBold"/>
              </a:rPr>
              <a:t>1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4"/>
          <p:cNvSpPr/>
          <p:nvPr/>
        </p:nvSpPr>
        <p:spPr>
          <a:xfrm>
            <a:off x="5029795" y="2172295"/>
            <a:ext cx="2612946" cy="315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950"/>
              <a:buFont typeface="Tomorrow SemiBold"/>
              <a:buNone/>
            </a:pPr>
            <a:r>
              <a:rPr lang="en-US" sz="1950" b="1">
                <a:solidFill>
                  <a:srgbClr val="61615C"/>
                </a:solidFill>
                <a:latin typeface="Tomorrow SemiBold"/>
                <a:ea typeface="Tomorrow SemiBold"/>
                <a:cs typeface="Tomorrow SemiBold"/>
                <a:sym typeface="Tomorrow SemiBold"/>
              </a:rPr>
              <a:t>Smart Home Control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4"/>
          <p:cNvSpPr/>
          <p:nvPr/>
        </p:nvSpPr>
        <p:spPr>
          <a:xfrm>
            <a:off x="4878586" y="3087410"/>
            <a:ext cx="8995767" cy="11430"/>
          </a:xfrm>
          <a:prstGeom prst="roundRect">
            <a:avLst>
              <a:gd name="adj" fmla="val 264599"/>
            </a:avLst>
          </a:prstGeom>
          <a:solidFill>
            <a:srgbClr val="D6D0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9" name="Google Shape;199;p2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74583" y="3122176"/>
            <a:ext cx="3271599" cy="148399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4"/>
          <p:cNvSpPr/>
          <p:nvPr/>
        </p:nvSpPr>
        <p:spPr>
          <a:xfrm>
            <a:off x="3925610" y="3662482"/>
            <a:ext cx="169307" cy="403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950"/>
              <a:buFont typeface="Tomorrow SemiBold"/>
              <a:buNone/>
            </a:pPr>
            <a:r>
              <a:rPr lang="en-US" sz="1950" b="1">
                <a:solidFill>
                  <a:srgbClr val="61615C"/>
                </a:solidFill>
                <a:latin typeface="Tomorrow SemiBold"/>
                <a:ea typeface="Tomorrow SemiBold"/>
                <a:cs typeface="Tomorrow SemiBold"/>
                <a:sym typeface="Tomorrow SemiBold"/>
              </a:rPr>
              <a:t>2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4"/>
          <p:cNvSpPr/>
          <p:nvPr/>
        </p:nvSpPr>
        <p:spPr>
          <a:xfrm>
            <a:off x="5847755" y="3323749"/>
            <a:ext cx="2520196" cy="315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950"/>
              <a:buFont typeface="Tomorrow SemiBold"/>
              <a:buNone/>
            </a:pPr>
            <a:r>
              <a:rPr lang="en-US" sz="1950" b="1">
                <a:solidFill>
                  <a:srgbClr val="61615C"/>
                </a:solidFill>
                <a:latin typeface="Tomorrow SemiBold"/>
                <a:ea typeface="Tomorrow SemiBold"/>
                <a:cs typeface="Tomorrow SemiBold"/>
                <a:sym typeface="Tomorrow SemiBold"/>
              </a:rPr>
              <a:t>Weather Apps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4"/>
          <p:cNvSpPr/>
          <p:nvPr/>
        </p:nvSpPr>
        <p:spPr>
          <a:xfrm>
            <a:off x="5847755" y="3759756"/>
            <a:ext cx="7875389" cy="644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550"/>
              <a:buFont typeface="Tomorrow"/>
              <a:buNone/>
            </a:pPr>
            <a:r>
              <a:rPr lang="en-US" sz="1550">
                <a:solidFill>
                  <a:srgbClr val="61615C"/>
                </a:solidFill>
                <a:latin typeface="Tomorrow"/>
                <a:ea typeface="Tomorrow"/>
                <a:cs typeface="Tomorrow"/>
                <a:sym typeface="Tomorrow"/>
              </a:rPr>
              <a:t>Use environmental sensors to provide accurate and real-time weather forecasts and conditions.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4"/>
          <p:cNvSpPr/>
          <p:nvPr/>
        </p:nvSpPr>
        <p:spPr>
          <a:xfrm>
            <a:off x="5696545" y="4621768"/>
            <a:ext cx="8177808" cy="11430"/>
          </a:xfrm>
          <a:prstGeom prst="roundRect">
            <a:avLst>
              <a:gd name="adj" fmla="val 264599"/>
            </a:avLst>
          </a:prstGeom>
          <a:solidFill>
            <a:srgbClr val="D6D0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4" name="Google Shape;204;p2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56623" y="4656534"/>
            <a:ext cx="4907518" cy="148399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4"/>
          <p:cNvSpPr/>
          <p:nvPr/>
        </p:nvSpPr>
        <p:spPr>
          <a:xfrm>
            <a:off x="3926086" y="5196840"/>
            <a:ext cx="168354" cy="403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950"/>
              <a:buFont typeface="Tomorrow SemiBold"/>
              <a:buNone/>
            </a:pPr>
            <a:r>
              <a:rPr lang="en-US" sz="1950" b="1">
                <a:solidFill>
                  <a:srgbClr val="61615C"/>
                </a:solidFill>
                <a:latin typeface="Tomorrow SemiBold"/>
                <a:ea typeface="Tomorrow SemiBold"/>
                <a:cs typeface="Tomorrow SemiBold"/>
                <a:sym typeface="Tomorrow SemiBold"/>
              </a:rPr>
              <a:t>3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4"/>
          <p:cNvSpPr/>
          <p:nvPr/>
        </p:nvSpPr>
        <p:spPr>
          <a:xfrm>
            <a:off x="6665714" y="5019318"/>
            <a:ext cx="2520196" cy="315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950"/>
              <a:buFont typeface="Tomorrow SemiBold"/>
              <a:buNone/>
            </a:pPr>
            <a:r>
              <a:rPr lang="en-US" sz="1950" b="1">
                <a:solidFill>
                  <a:srgbClr val="61615C"/>
                </a:solidFill>
                <a:latin typeface="Tomorrow SemiBold"/>
                <a:ea typeface="Tomorrow SemiBold"/>
                <a:cs typeface="Tomorrow SemiBold"/>
                <a:sym typeface="Tomorrow SemiBold"/>
              </a:rPr>
              <a:t>Fitness Trackers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4"/>
          <p:cNvSpPr/>
          <p:nvPr/>
        </p:nvSpPr>
        <p:spPr>
          <a:xfrm>
            <a:off x="6665714" y="5455325"/>
            <a:ext cx="5649039" cy="322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550"/>
              <a:buFont typeface="Tomorrow"/>
              <a:buNone/>
            </a:pPr>
            <a:r>
              <a:rPr lang="en-US" sz="1550">
                <a:solidFill>
                  <a:srgbClr val="61615C"/>
                </a:solidFill>
                <a:latin typeface="Tomorrow"/>
                <a:ea typeface="Tomorrow"/>
                <a:cs typeface="Tomorrow"/>
                <a:sym typeface="Tomorrow"/>
              </a:rPr>
              <a:t>Monitor altitude and temperature during outdoor workouts.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4"/>
          <p:cNvSpPr/>
          <p:nvPr/>
        </p:nvSpPr>
        <p:spPr>
          <a:xfrm>
            <a:off x="6514505" y="6156127"/>
            <a:ext cx="7359848" cy="11430"/>
          </a:xfrm>
          <a:prstGeom prst="roundRect">
            <a:avLst>
              <a:gd name="adj" fmla="val 264599"/>
            </a:avLst>
          </a:prstGeom>
          <a:solidFill>
            <a:srgbClr val="D6D0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" name="Google Shape;209;p24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8664" y="6190893"/>
            <a:ext cx="6543318" cy="148399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4"/>
          <p:cNvSpPr/>
          <p:nvPr/>
        </p:nvSpPr>
        <p:spPr>
          <a:xfrm>
            <a:off x="3925610" y="6731198"/>
            <a:ext cx="169307" cy="403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950"/>
              <a:buFont typeface="Tomorrow SemiBold"/>
              <a:buNone/>
            </a:pPr>
            <a:r>
              <a:rPr lang="en-US" sz="1950" b="1">
                <a:solidFill>
                  <a:srgbClr val="61615C"/>
                </a:solidFill>
                <a:latin typeface="Tomorrow SemiBold"/>
                <a:ea typeface="Tomorrow SemiBold"/>
                <a:cs typeface="Tomorrow SemiBold"/>
                <a:sym typeface="Tomorrow SemiBold"/>
              </a:rPr>
              <a:t>4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4"/>
          <p:cNvSpPr/>
          <p:nvPr/>
        </p:nvSpPr>
        <p:spPr>
          <a:xfrm>
            <a:off x="7483554" y="6392466"/>
            <a:ext cx="3188851" cy="315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950"/>
              <a:buFont typeface="Tomorrow SemiBold"/>
              <a:buNone/>
            </a:pPr>
            <a:r>
              <a:rPr lang="en-US" sz="1950" b="1">
                <a:solidFill>
                  <a:srgbClr val="61615C"/>
                </a:solidFill>
                <a:latin typeface="Tomorrow SemiBold"/>
                <a:ea typeface="Tomorrow SemiBold"/>
                <a:cs typeface="Tomorrow SemiBold"/>
                <a:sym typeface="Tomorrow SemiBold"/>
              </a:rPr>
              <a:t>Smart Home Automation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4"/>
          <p:cNvSpPr/>
          <p:nvPr/>
        </p:nvSpPr>
        <p:spPr>
          <a:xfrm>
            <a:off x="7483554" y="6828473"/>
            <a:ext cx="6239589" cy="644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550"/>
              <a:buFont typeface="Tomorrow"/>
              <a:buNone/>
            </a:pPr>
            <a:r>
              <a:rPr lang="en-US" sz="1550">
                <a:solidFill>
                  <a:srgbClr val="61615C"/>
                </a:solidFill>
                <a:latin typeface="Tomorrow"/>
                <a:ea typeface="Tomorrow"/>
                <a:cs typeface="Tomorrow"/>
                <a:sym typeface="Tomorrow"/>
              </a:rPr>
              <a:t>Use light sensors to automatically adjust lighting levels in a home.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"/>
          <p:cNvSpPr txBox="1"/>
          <p:nvPr/>
        </p:nvSpPr>
        <p:spPr>
          <a:xfrm>
            <a:off x="12747812" y="7674888"/>
            <a:ext cx="1882588" cy="4593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32577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5"/>
          <p:cNvSpPr/>
          <p:nvPr/>
        </p:nvSpPr>
        <p:spPr>
          <a:xfrm>
            <a:off x="6188512" y="551736"/>
            <a:ext cx="7739777" cy="1253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3900"/>
              <a:buFont typeface="Tomorrow SemiBold"/>
              <a:buNone/>
            </a:pPr>
            <a:r>
              <a:rPr lang="en-US" sz="3900" b="1">
                <a:solidFill>
                  <a:srgbClr val="030303"/>
                </a:solidFill>
                <a:latin typeface="Tomorrow SemiBold"/>
                <a:ea typeface="Tomorrow SemiBold"/>
                <a:cs typeface="Tomorrow SemiBold"/>
                <a:sym typeface="Tomorrow SemiBold"/>
              </a:rPr>
              <a:t>Sensor Integration for Enhanced User Experience</a:t>
            </a:r>
            <a:endParaRPr sz="3900" b="1">
              <a:solidFill>
                <a:schemeClr val="dk1"/>
              </a:solidFill>
              <a:latin typeface="Tomorrow SemiBold"/>
              <a:ea typeface="Tomorrow SemiBold"/>
              <a:cs typeface="Tomorrow SemiBold"/>
              <a:sym typeface="Tomorrow SemiBold"/>
            </a:endParaRPr>
          </a:p>
        </p:txBody>
      </p:sp>
      <p:pic>
        <p:nvPicPr>
          <p:cNvPr id="221" name="Google Shape;221;p2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88512" y="2106573"/>
            <a:ext cx="501491" cy="50149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5"/>
          <p:cNvSpPr/>
          <p:nvPr/>
        </p:nvSpPr>
        <p:spPr>
          <a:xfrm>
            <a:off x="6188512" y="2808684"/>
            <a:ext cx="2507813" cy="31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950"/>
              <a:buFont typeface="Tomorrow SemiBold"/>
              <a:buNone/>
            </a:pPr>
            <a:r>
              <a:rPr lang="en-US" sz="1950" b="1">
                <a:solidFill>
                  <a:srgbClr val="464646"/>
                </a:solidFill>
                <a:latin typeface="Tomorrow SemiBold"/>
                <a:ea typeface="Tomorrow SemiBold"/>
                <a:cs typeface="Tomorrow SemiBold"/>
                <a:sym typeface="Tomorrow SemiBold"/>
              </a:rPr>
              <a:t>Location Services</a:t>
            </a:r>
            <a:endParaRPr sz="1950" b="1">
              <a:solidFill>
                <a:schemeClr val="dk1"/>
              </a:solidFill>
              <a:latin typeface="Tomorrow SemiBold"/>
              <a:ea typeface="Tomorrow SemiBold"/>
              <a:cs typeface="Tomorrow SemiBold"/>
              <a:sym typeface="Tomorrow SemiBold"/>
            </a:endParaRPr>
          </a:p>
        </p:txBody>
      </p:sp>
      <p:sp>
        <p:nvSpPr>
          <p:cNvPr id="223" name="Google Shape;223;p25"/>
          <p:cNvSpPr/>
          <p:nvPr/>
        </p:nvSpPr>
        <p:spPr>
          <a:xfrm>
            <a:off x="6188512" y="3242429"/>
            <a:ext cx="7739777" cy="320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50"/>
              <a:buFont typeface="Tomorrow"/>
              <a:buNone/>
            </a:pPr>
            <a:r>
              <a:rPr lang="en-US" sz="1550">
                <a:solidFill>
                  <a:srgbClr val="464646"/>
                </a:solidFill>
                <a:latin typeface="Tomorrow"/>
                <a:ea typeface="Tomorrow"/>
                <a:cs typeface="Tomorrow"/>
                <a:sym typeface="Tomorrow"/>
              </a:rPr>
              <a:t>Maps, navigation, and location-based services</a:t>
            </a:r>
            <a:endParaRPr sz="1550">
              <a:solidFill>
                <a:schemeClr val="dk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pic>
        <p:nvPicPr>
          <p:cNvPr id="224" name="Google Shape;224;p2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88512" y="4165283"/>
            <a:ext cx="501491" cy="50149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5"/>
          <p:cNvSpPr/>
          <p:nvPr/>
        </p:nvSpPr>
        <p:spPr>
          <a:xfrm>
            <a:off x="6188512" y="4867394"/>
            <a:ext cx="2507813" cy="31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950"/>
              <a:buFont typeface="Tomorrow SemiBold"/>
              <a:buNone/>
            </a:pPr>
            <a:r>
              <a:rPr lang="en-US" sz="1950" b="1">
                <a:solidFill>
                  <a:srgbClr val="464646"/>
                </a:solidFill>
                <a:latin typeface="Tomorrow SemiBold"/>
                <a:ea typeface="Tomorrow SemiBold"/>
                <a:cs typeface="Tomorrow SemiBold"/>
                <a:sym typeface="Tomorrow SemiBold"/>
              </a:rPr>
              <a:t>Health and Fitness</a:t>
            </a:r>
            <a:endParaRPr sz="1950" b="1">
              <a:solidFill>
                <a:schemeClr val="dk1"/>
              </a:solidFill>
              <a:latin typeface="Tomorrow SemiBold"/>
              <a:ea typeface="Tomorrow SemiBold"/>
              <a:cs typeface="Tomorrow SemiBold"/>
              <a:sym typeface="Tomorrow SemiBold"/>
            </a:endParaRPr>
          </a:p>
        </p:txBody>
      </p:sp>
      <p:sp>
        <p:nvSpPr>
          <p:cNvPr id="226" name="Google Shape;226;p25"/>
          <p:cNvSpPr/>
          <p:nvPr/>
        </p:nvSpPr>
        <p:spPr>
          <a:xfrm>
            <a:off x="6188512" y="5301139"/>
            <a:ext cx="7739777" cy="320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50"/>
              <a:buFont typeface="Tomorrow"/>
              <a:buNone/>
            </a:pPr>
            <a:r>
              <a:rPr lang="en-US" sz="1550">
                <a:solidFill>
                  <a:srgbClr val="464646"/>
                </a:solidFill>
                <a:latin typeface="Tomorrow"/>
                <a:ea typeface="Tomorrow"/>
                <a:cs typeface="Tomorrow"/>
                <a:sym typeface="Tomorrow"/>
              </a:rPr>
              <a:t>Step counting, heart rate monitoring, and sleep tracking</a:t>
            </a:r>
            <a:endParaRPr sz="1550">
              <a:solidFill>
                <a:schemeClr val="dk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pic>
        <p:nvPicPr>
          <p:cNvPr id="227" name="Google Shape;227;p2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88512" y="6223992"/>
            <a:ext cx="501491" cy="50149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/>
          <p:nvPr/>
        </p:nvSpPr>
        <p:spPr>
          <a:xfrm>
            <a:off x="6188512" y="6926104"/>
            <a:ext cx="2507813" cy="31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950"/>
              <a:buFont typeface="Tomorrow SemiBold"/>
              <a:buNone/>
            </a:pPr>
            <a:r>
              <a:rPr lang="en-US" sz="1950" b="1">
                <a:solidFill>
                  <a:srgbClr val="464646"/>
                </a:solidFill>
                <a:latin typeface="Tomorrow SemiBold"/>
                <a:ea typeface="Tomorrow SemiBold"/>
                <a:cs typeface="Tomorrow SemiBold"/>
                <a:sym typeface="Tomorrow SemiBold"/>
              </a:rPr>
              <a:t>Camera</a:t>
            </a:r>
            <a:endParaRPr sz="1950" b="1">
              <a:solidFill>
                <a:schemeClr val="dk1"/>
              </a:solidFill>
              <a:latin typeface="Tomorrow SemiBold"/>
              <a:ea typeface="Tomorrow SemiBold"/>
              <a:cs typeface="Tomorrow SemiBold"/>
              <a:sym typeface="Tomorrow SemiBold"/>
            </a:endParaRPr>
          </a:p>
        </p:txBody>
      </p:sp>
      <p:sp>
        <p:nvSpPr>
          <p:cNvPr id="229" name="Google Shape;229;p25"/>
          <p:cNvSpPr/>
          <p:nvPr/>
        </p:nvSpPr>
        <p:spPr>
          <a:xfrm>
            <a:off x="6188512" y="7359848"/>
            <a:ext cx="7739777" cy="320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50"/>
              <a:buFont typeface="Tomorrow"/>
              <a:buNone/>
            </a:pPr>
            <a:r>
              <a:rPr lang="en-US" sz="1550">
                <a:solidFill>
                  <a:srgbClr val="464646"/>
                </a:solidFill>
                <a:latin typeface="Tomorrow"/>
                <a:ea typeface="Tomorrow"/>
                <a:cs typeface="Tomorrow"/>
                <a:sym typeface="Tomorrow"/>
              </a:rPr>
              <a:t>Autofocus, image stabilization, and augmented reality</a:t>
            </a:r>
            <a:endParaRPr sz="1550">
              <a:solidFill>
                <a:schemeClr val="dk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230" name="Google Shape;230;p25"/>
          <p:cNvSpPr txBox="1"/>
          <p:nvPr/>
        </p:nvSpPr>
        <p:spPr>
          <a:xfrm>
            <a:off x="12726296" y="7680840"/>
            <a:ext cx="1828800" cy="4734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6"/>
          <p:cNvSpPr/>
          <p:nvPr/>
        </p:nvSpPr>
        <p:spPr>
          <a:xfrm>
            <a:off x="793790" y="2683073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4450"/>
              <a:buFont typeface="Tomorrow SemiBold"/>
              <a:buNone/>
            </a:pPr>
            <a:r>
              <a:rPr lang="en-US" sz="4450" b="1">
                <a:solidFill>
                  <a:srgbClr val="1D1D1B"/>
                </a:solidFill>
                <a:latin typeface="Tomorrow SemiBold"/>
                <a:ea typeface="Tomorrow SemiBold"/>
                <a:cs typeface="Tomorrow SemiBold"/>
                <a:sym typeface="Tomorrow SemiBold"/>
              </a:rPr>
              <a:t>Conclusion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6"/>
          <p:cNvSpPr/>
          <p:nvPr/>
        </p:nvSpPr>
        <p:spPr>
          <a:xfrm>
            <a:off x="793790" y="3732014"/>
            <a:ext cx="7556421" cy="181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750"/>
              <a:buFont typeface="Tomorrow"/>
              <a:buNone/>
            </a:pPr>
            <a:r>
              <a:rPr lang="en-US" sz="1750">
                <a:solidFill>
                  <a:srgbClr val="61615C"/>
                </a:solidFill>
                <a:latin typeface="Tomorrow"/>
                <a:ea typeface="Tomorrow"/>
                <a:cs typeface="Tomorrow"/>
                <a:sym typeface="Tomorrow"/>
              </a:rPr>
              <a:t>Sensors are integral to modern Android devices, enhancing user experiences and unlocking new possibilities. They enable a wide range of applications, from navigation and gaming to fitness tracking and smart home control. By leveraging sensor data, developers and users can create innovative and immersive experiences.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"/>
          <p:cNvSpPr/>
          <p:nvPr/>
        </p:nvSpPr>
        <p:spPr>
          <a:xfrm>
            <a:off x="793790" y="3352086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4450"/>
              <a:buFont typeface="Tomorrow SemiBold"/>
              <a:buNone/>
            </a:pPr>
            <a:r>
              <a:rPr lang="en-US" sz="4450" b="1">
                <a:solidFill>
                  <a:srgbClr val="030303"/>
                </a:solidFill>
                <a:latin typeface="Tomorrow SemiBold"/>
                <a:ea typeface="Tomorrow SemiBold"/>
                <a:cs typeface="Tomorrow SemiBold"/>
                <a:sym typeface="Tomorrow SemiBold"/>
              </a:rPr>
              <a:t>Thank You!</a:t>
            </a:r>
            <a:endParaRPr sz="4450" b="1">
              <a:solidFill>
                <a:schemeClr val="dk1"/>
              </a:solidFill>
              <a:latin typeface="Tomorrow SemiBold"/>
              <a:ea typeface="Tomorrow SemiBold"/>
              <a:cs typeface="Tomorrow SemiBold"/>
              <a:sym typeface="Tomorrow SemiBold"/>
            </a:endParaRPr>
          </a:p>
        </p:txBody>
      </p:sp>
      <p:sp>
        <p:nvSpPr>
          <p:cNvPr id="245" name="Google Shape;245;p27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Tomorrow"/>
              <a:buNone/>
            </a:pPr>
            <a:r>
              <a:rPr lang="en-US" sz="1750">
                <a:solidFill>
                  <a:srgbClr val="464646"/>
                </a:solidFill>
                <a:latin typeface="Tomorrow"/>
                <a:ea typeface="Tomorrow"/>
                <a:cs typeface="Tomorrow"/>
                <a:sym typeface="Tomorrow"/>
              </a:rPr>
              <a:t>We appreciate your time and attention.</a:t>
            </a:r>
            <a:endParaRPr sz="1750">
              <a:solidFill>
                <a:schemeClr val="dk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246" name="Google Shape;246;p27"/>
          <p:cNvSpPr txBox="1"/>
          <p:nvPr/>
        </p:nvSpPr>
        <p:spPr>
          <a:xfrm>
            <a:off x="12392809" y="7584141"/>
            <a:ext cx="2237591" cy="64545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"/>
          <p:cNvSpPr/>
          <p:nvPr/>
        </p:nvSpPr>
        <p:spPr>
          <a:xfrm>
            <a:off x="793790" y="3352086"/>
            <a:ext cx="5816679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4450"/>
              <a:buFont typeface="Tomorrow SemiBold"/>
              <a:buNone/>
            </a:pPr>
            <a:r>
              <a:rPr lang="en-US" sz="4450" b="1">
                <a:solidFill>
                  <a:srgbClr val="030303"/>
                </a:solidFill>
                <a:latin typeface="Tomorrow SemiBold"/>
                <a:ea typeface="Tomorrow SemiBold"/>
                <a:cs typeface="Tomorrow SemiBold"/>
                <a:sym typeface="Tomorrow SemiBold"/>
              </a:rPr>
              <a:t>Questions &amp; Answers</a:t>
            </a:r>
            <a:endParaRPr sz="4450" b="1">
              <a:solidFill>
                <a:schemeClr val="dk1"/>
              </a:solidFill>
              <a:latin typeface="Tomorrow SemiBold"/>
              <a:ea typeface="Tomorrow SemiBold"/>
              <a:cs typeface="Tomorrow SemiBold"/>
              <a:sym typeface="Tomorrow SemiBold"/>
            </a:endParaRPr>
          </a:p>
        </p:txBody>
      </p:sp>
      <p:sp>
        <p:nvSpPr>
          <p:cNvPr id="253" name="Google Shape;253;p28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Tomorrow"/>
              <a:buNone/>
            </a:pPr>
            <a:r>
              <a:rPr lang="en-US" sz="1750">
                <a:solidFill>
                  <a:srgbClr val="464646"/>
                </a:solidFill>
                <a:latin typeface="Tomorrow"/>
                <a:ea typeface="Tomorrow"/>
                <a:cs typeface="Tomorrow"/>
                <a:sym typeface="Tomorrow"/>
              </a:rPr>
              <a:t>We are now happy to answer any questions you may have.</a:t>
            </a:r>
            <a:endParaRPr sz="1750">
              <a:solidFill>
                <a:schemeClr val="dk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254" name="Google Shape;254;p28"/>
          <p:cNvSpPr txBox="1"/>
          <p:nvPr/>
        </p:nvSpPr>
        <p:spPr>
          <a:xfrm>
            <a:off x="12607962" y="7551868"/>
            <a:ext cx="1947134" cy="6024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/>
          <p:nvPr/>
        </p:nvSpPr>
        <p:spPr>
          <a:xfrm>
            <a:off x="793790" y="2546985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4450"/>
              <a:buFont typeface="Tomorrow SemiBold"/>
              <a:buNone/>
            </a:pPr>
            <a:r>
              <a:rPr lang="en-US" sz="4450" b="1">
                <a:solidFill>
                  <a:srgbClr val="030303"/>
                </a:solidFill>
                <a:latin typeface="Tomorrow SemiBold"/>
                <a:ea typeface="Tomorrow SemiBold"/>
                <a:cs typeface="Tomorrow SemiBold"/>
                <a:sym typeface="Tomorrow SemiBold"/>
              </a:rPr>
              <a:t>Sensors in Mobile Applications</a:t>
            </a:r>
            <a:endParaRPr sz="4450" b="1">
              <a:solidFill>
                <a:schemeClr val="dk1"/>
              </a:solidFill>
              <a:latin typeface="Tomorrow SemiBold"/>
              <a:ea typeface="Tomorrow SemiBold"/>
              <a:cs typeface="Tomorrow SemiBold"/>
              <a:sym typeface="Tomorrow SemiBold"/>
            </a:endParaRPr>
          </a:p>
        </p:txBody>
      </p:sp>
      <p:sp>
        <p:nvSpPr>
          <p:cNvPr id="72" name="Google Shape;72;p16"/>
          <p:cNvSpPr/>
          <p:nvPr/>
        </p:nvSpPr>
        <p:spPr>
          <a:xfrm>
            <a:off x="793790" y="4304705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Tomorrow"/>
              <a:buNone/>
            </a:pPr>
            <a:r>
              <a:rPr lang="en-US" sz="1750">
                <a:solidFill>
                  <a:srgbClr val="464646"/>
                </a:solidFill>
                <a:latin typeface="Tomorrow"/>
                <a:ea typeface="Tomorrow"/>
                <a:cs typeface="Tomorrow"/>
                <a:sym typeface="Tomorrow"/>
              </a:rPr>
              <a:t>Exploring the world of mobile sensors and their impact on user experiences</a:t>
            </a:r>
            <a:endParaRPr sz="1750">
              <a:solidFill>
                <a:schemeClr val="dk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73" name="Google Shape;73;p16"/>
          <p:cNvSpPr/>
          <p:nvPr/>
        </p:nvSpPr>
        <p:spPr>
          <a:xfrm>
            <a:off x="793790" y="5302568"/>
            <a:ext cx="362903" cy="362903"/>
          </a:xfrm>
          <a:prstGeom prst="roundRect">
            <a:avLst>
              <a:gd name="adj" fmla="val 25194296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/>
          <p:nvPr/>
        </p:nvSpPr>
        <p:spPr>
          <a:xfrm>
            <a:off x="793790" y="1584484"/>
            <a:ext cx="6815614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4450"/>
              <a:buFont typeface="Tomorrow SemiBold"/>
              <a:buNone/>
            </a:pPr>
            <a:r>
              <a:rPr lang="en-US" sz="4450" b="1">
                <a:solidFill>
                  <a:srgbClr val="1D1D1B"/>
                </a:solidFill>
                <a:latin typeface="Tomorrow SemiBold"/>
                <a:ea typeface="Tomorrow SemiBold"/>
                <a:cs typeface="Tomorrow SemiBold"/>
                <a:sym typeface="Tomorrow SemiBold"/>
              </a:rPr>
              <a:t>Introduction to Sensors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7"/>
          <p:cNvSpPr/>
          <p:nvPr/>
        </p:nvSpPr>
        <p:spPr>
          <a:xfrm>
            <a:off x="1417439" y="324290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2200"/>
              <a:buFont typeface="Tomorrow SemiBold"/>
              <a:buNone/>
            </a:pPr>
            <a:r>
              <a:rPr lang="en-US" sz="2200" b="1">
                <a:solidFill>
                  <a:srgbClr val="61615C"/>
                </a:solidFill>
                <a:latin typeface="Tomorrow SemiBold"/>
                <a:ea typeface="Tomorrow SemiBold"/>
                <a:cs typeface="Tomorrow SemiBold"/>
                <a:sym typeface="Tomorrow SemiBold"/>
              </a:rPr>
              <a:t>What are Sensors?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7"/>
          <p:cNvSpPr/>
          <p:nvPr/>
        </p:nvSpPr>
        <p:spPr>
          <a:xfrm>
            <a:off x="1417439" y="3838217"/>
            <a:ext cx="7027314" cy="3266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750"/>
              <a:buFont typeface="Tomorrow"/>
              <a:buNone/>
            </a:pPr>
            <a:r>
              <a:rPr lang="en-US" sz="1750">
                <a:solidFill>
                  <a:srgbClr val="61615C"/>
                </a:solidFill>
                <a:latin typeface="Tomorrow"/>
                <a:ea typeface="Tomorrow"/>
                <a:cs typeface="Tomorrow"/>
                <a:sym typeface="Tomorrow"/>
              </a:rPr>
              <a:t>Sensors are devices that detect and measure physical quantities, such as temperature, light, pressure, and motion. They convert these quantities into electrical signals that can be processed by a device.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" name="Google Shape;83;p1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7852" y="3222926"/>
            <a:ext cx="374309" cy="374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/>
          <p:nvPr/>
        </p:nvSpPr>
        <p:spPr>
          <a:xfrm>
            <a:off x="415647" y="419145"/>
            <a:ext cx="3240762" cy="371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625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3200"/>
              <a:buFont typeface="Tomorrow SemiBold"/>
              <a:buNone/>
            </a:pPr>
            <a:r>
              <a:rPr lang="en-US" sz="3200" b="1">
                <a:solidFill>
                  <a:srgbClr val="030303"/>
                </a:solidFill>
                <a:latin typeface="Tomorrow SemiBold"/>
                <a:ea typeface="Tomorrow SemiBold"/>
                <a:cs typeface="Tomorrow SemiBold"/>
                <a:sym typeface="Tomorrow SemiBold"/>
              </a:rPr>
              <a:t>Importance of Sensors</a:t>
            </a:r>
            <a:endParaRPr sz="3200" b="1">
              <a:solidFill>
                <a:schemeClr val="dk1"/>
              </a:solidFill>
              <a:latin typeface="Tomorrow SemiBold"/>
              <a:ea typeface="Tomorrow SemiBold"/>
              <a:cs typeface="Tomorrow SemiBold"/>
              <a:sym typeface="Tomorrow SemiBold"/>
            </a:endParaRPr>
          </a:p>
        </p:txBody>
      </p:sp>
      <p:sp>
        <p:nvSpPr>
          <p:cNvPr id="90" name="Google Shape;90;p18"/>
          <p:cNvSpPr/>
          <p:nvPr/>
        </p:nvSpPr>
        <p:spPr>
          <a:xfrm>
            <a:off x="415646" y="1467865"/>
            <a:ext cx="1911548" cy="18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60416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Tomorrow SemiBold"/>
              <a:buNone/>
            </a:pPr>
            <a:r>
              <a:rPr lang="en-US" sz="2400" b="1">
                <a:solidFill>
                  <a:srgbClr val="030303"/>
                </a:solidFill>
                <a:latin typeface="Tomorrow SemiBold"/>
                <a:ea typeface="Tomorrow SemiBold"/>
                <a:cs typeface="Tomorrow SemiBold"/>
                <a:sym typeface="Tomorrow SemiBold"/>
              </a:rPr>
              <a:t>Enhanced User Experience</a:t>
            </a:r>
            <a:endParaRPr sz="2400" b="1">
              <a:solidFill>
                <a:schemeClr val="dk1"/>
              </a:solidFill>
              <a:latin typeface="Tomorrow SemiBold"/>
              <a:ea typeface="Tomorrow SemiBold"/>
              <a:cs typeface="Tomorrow SemiBold"/>
              <a:sym typeface="Tomorrow SemiBold"/>
            </a:endParaRPr>
          </a:p>
        </p:txBody>
      </p:sp>
      <p:sp>
        <p:nvSpPr>
          <p:cNvPr id="91" name="Google Shape;91;p18"/>
          <p:cNvSpPr/>
          <p:nvPr/>
        </p:nvSpPr>
        <p:spPr>
          <a:xfrm>
            <a:off x="415646" y="2015777"/>
            <a:ext cx="6754773" cy="190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555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800"/>
              <a:buFont typeface="Tomorrow"/>
              <a:buNone/>
            </a:pPr>
            <a:r>
              <a:rPr lang="en-US" sz="1800">
                <a:solidFill>
                  <a:srgbClr val="464646"/>
                </a:solidFill>
                <a:latin typeface="Tomorrow"/>
                <a:ea typeface="Tomorrow"/>
                <a:cs typeface="Tomorrow"/>
                <a:sym typeface="Tomorrow"/>
              </a:rPr>
              <a:t>Intuitive interactions, personalized settings, and </a:t>
            </a:r>
            <a:br>
              <a:rPr lang="en-US" sz="1800">
                <a:solidFill>
                  <a:srgbClr val="464646"/>
                </a:solidFill>
                <a:latin typeface="Tomorrow"/>
                <a:ea typeface="Tomorrow"/>
                <a:cs typeface="Tomorrow"/>
                <a:sym typeface="Tomorrow"/>
              </a:rPr>
            </a:br>
            <a:r>
              <a:rPr lang="en-US" sz="1800">
                <a:solidFill>
                  <a:srgbClr val="464646"/>
                </a:solidFill>
                <a:latin typeface="Tomorrow"/>
                <a:ea typeface="Tomorrow"/>
                <a:cs typeface="Tomorrow"/>
                <a:sym typeface="Tomorrow"/>
              </a:rPr>
              <a:t>immersive experiences</a:t>
            </a:r>
            <a:endParaRPr sz="1800">
              <a:solidFill>
                <a:schemeClr val="dk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92" name="Google Shape;92;p18"/>
          <p:cNvSpPr/>
          <p:nvPr/>
        </p:nvSpPr>
        <p:spPr>
          <a:xfrm>
            <a:off x="7467600" y="1467865"/>
            <a:ext cx="1600676" cy="18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60416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Tomorrow SemiBold"/>
              <a:buNone/>
            </a:pPr>
            <a:r>
              <a:rPr lang="en-US" sz="2400" b="1">
                <a:solidFill>
                  <a:srgbClr val="030303"/>
                </a:solidFill>
                <a:latin typeface="Tomorrow SemiBold"/>
                <a:ea typeface="Tomorrow SemiBold"/>
                <a:cs typeface="Tomorrow SemiBold"/>
                <a:sym typeface="Tomorrow SemiBold"/>
              </a:rPr>
              <a:t>Contextual Awareness</a:t>
            </a:r>
            <a:endParaRPr sz="2400" b="1">
              <a:solidFill>
                <a:schemeClr val="dk1"/>
              </a:solidFill>
              <a:latin typeface="Tomorrow SemiBold"/>
              <a:ea typeface="Tomorrow SemiBold"/>
              <a:cs typeface="Tomorrow SemiBold"/>
              <a:sym typeface="Tomorrow SemiBold"/>
            </a:endParaRPr>
          </a:p>
        </p:txBody>
      </p:sp>
      <p:sp>
        <p:nvSpPr>
          <p:cNvPr id="93" name="Google Shape;93;p18"/>
          <p:cNvSpPr/>
          <p:nvPr/>
        </p:nvSpPr>
        <p:spPr>
          <a:xfrm>
            <a:off x="7467600" y="2015777"/>
            <a:ext cx="6754773" cy="190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555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800"/>
              <a:buFont typeface="Tomorrow"/>
              <a:buNone/>
            </a:pPr>
            <a:r>
              <a:rPr lang="en-US" sz="1800">
                <a:solidFill>
                  <a:srgbClr val="464646"/>
                </a:solidFill>
                <a:latin typeface="Tomorrow"/>
                <a:ea typeface="Tomorrow"/>
                <a:cs typeface="Tomorrow"/>
                <a:sym typeface="Tomorrow"/>
              </a:rPr>
              <a:t>Mobile devices understand their surroundings and adjust </a:t>
            </a:r>
            <a:br>
              <a:rPr lang="en-US" sz="1800">
                <a:solidFill>
                  <a:srgbClr val="464646"/>
                </a:solidFill>
                <a:latin typeface="Tomorrow"/>
                <a:ea typeface="Tomorrow"/>
                <a:cs typeface="Tomorrow"/>
                <a:sym typeface="Tomorrow"/>
              </a:rPr>
            </a:br>
            <a:r>
              <a:rPr lang="en-US" sz="1800">
                <a:solidFill>
                  <a:srgbClr val="464646"/>
                </a:solidFill>
                <a:latin typeface="Tomorrow"/>
                <a:ea typeface="Tomorrow"/>
                <a:cs typeface="Tomorrow"/>
                <a:sym typeface="Tomorrow"/>
              </a:rPr>
              <a:t>accordingly</a:t>
            </a:r>
            <a:endParaRPr sz="1800">
              <a:solidFill>
                <a:schemeClr val="dk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pic>
        <p:nvPicPr>
          <p:cNvPr id="94" name="Google Shape;94;p1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05638" y="3008569"/>
            <a:ext cx="9129563" cy="485169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12812358" y="7860268"/>
            <a:ext cx="1721223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/>
          <p:nvPr/>
        </p:nvSpPr>
        <p:spPr>
          <a:xfrm>
            <a:off x="793790" y="1822609"/>
            <a:ext cx="13042821" cy="141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4450"/>
              <a:buFont typeface="Tomorrow SemiBold"/>
              <a:buNone/>
            </a:pPr>
            <a:r>
              <a:rPr lang="en-US" sz="4450" b="1">
                <a:solidFill>
                  <a:srgbClr val="1D1D1B"/>
                </a:solidFill>
                <a:latin typeface="Tomorrow SemiBold"/>
                <a:ea typeface="Tomorrow SemiBold"/>
                <a:cs typeface="Tomorrow SemiBold"/>
                <a:sym typeface="Tomorrow SemiBold"/>
              </a:rPr>
              <a:t>Position Sensors: Tracking Location and Orientation</a:t>
            </a:r>
            <a:endParaRPr sz="445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9"/>
          <p:cNvSpPr/>
          <p:nvPr/>
        </p:nvSpPr>
        <p:spPr>
          <a:xfrm>
            <a:off x="783515" y="3807156"/>
            <a:ext cx="2845500" cy="10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2200"/>
              <a:buFont typeface="Tomorrow SemiBold"/>
              <a:buNone/>
            </a:pPr>
            <a:r>
              <a:rPr lang="en-US" sz="2200" b="1">
                <a:solidFill>
                  <a:srgbClr val="1D1D1B"/>
                </a:solidFill>
                <a:latin typeface="Tomorrow SemiBold"/>
                <a:ea typeface="Tomorrow SemiBold"/>
                <a:cs typeface="Tomorrow SemiBold"/>
                <a:sym typeface="Tomorrow SemiBold"/>
              </a:rPr>
              <a:t>GPS sensor</a:t>
            </a: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9"/>
          <p:cNvSpPr/>
          <p:nvPr/>
        </p:nvSpPr>
        <p:spPr>
          <a:xfrm>
            <a:off x="793790" y="4666641"/>
            <a:ext cx="2845594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750"/>
              <a:buFont typeface="Tomorrow"/>
              <a:buNone/>
            </a:pPr>
            <a:r>
              <a:rPr lang="en-US" sz="1750">
                <a:solidFill>
                  <a:srgbClr val="61615C"/>
                </a:solidFill>
                <a:latin typeface="Tomorrow"/>
                <a:ea typeface="Tomorrow"/>
                <a:cs typeface="Tomorrow"/>
                <a:sym typeface="Tomorrow"/>
              </a:rPr>
              <a:t>Determine precise geographical location using satellite signals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9"/>
          <p:cNvSpPr/>
          <p:nvPr/>
        </p:nvSpPr>
        <p:spPr>
          <a:xfrm>
            <a:off x="4200406" y="380714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2200"/>
              <a:buFont typeface="Tomorrow SemiBold"/>
              <a:buNone/>
            </a:pPr>
            <a:r>
              <a:rPr lang="en-US" sz="2200" b="1">
                <a:solidFill>
                  <a:schemeClr val="dk1"/>
                </a:solidFill>
              </a:rPr>
              <a:t>Rotary Position Sensors:</a:t>
            </a:r>
            <a:endParaRPr sz="33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4200406" y="4569737"/>
            <a:ext cx="2845500" cy="14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750"/>
              <a:buFont typeface="Tomorrow"/>
              <a:buNone/>
            </a:pPr>
            <a:r>
              <a:rPr lang="en-US" sz="1750">
                <a:solidFill>
                  <a:srgbClr val="61615C"/>
                </a:solidFill>
                <a:latin typeface="Tomorrow"/>
                <a:ea typeface="Tomorrow"/>
                <a:cs typeface="Tomorrow"/>
                <a:sym typeface="Tomorrow"/>
              </a:rPr>
              <a:t>Measures acceleration and tilt, determining device orientation and movement.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9"/>
          <p:cNvSpPr/>
          <p:nvPr/>
        </p:nvSpPr>
        <p:spPr>
          <a:xfrm>
            <a:off x="7607022" y="380714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2200"/>
              <a:buFont typeface="Tomorrow SemiBold"/>
              <a:buNone/>
            </a:pPr>
            <a:r>
              <a:rPr lang="en-US" sz="2200" b="1">
                <a:solidFill>
                  <a:srgbClr val="1D1D1B"/>
                </a:solidFill>
                <a:latin typeface="Tomorrow SemiBold"/>
                <a:ea typeface="Tomorrow SemiBold"/>
                <a:cs typeface="Tomorrow SemiBold"/>
                <a:sym typeface="Tomorrow SemiBold"/>
              </a:rPr>
              <a:t>Angular Position Sensors</a:t>
            </a: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9"/>
          <p:cNvSpPr/>
          <p:nvPr/>
        </p:nvSpPr>
        <p:spPr>
          <a:xfrm>
            <a:off x="7607022" y="4666662"/>
            <a:ext cx="2845500" cy="1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750"/>
              <a:buFont typeface="Tomorrow"/>
              <a:buNone/>
            </a:pPr>
            <a:r>
              <a:rPr lang="en-US" sz="1750">
                <a:solidFill>
                  <a:srgbClr val="61615C"/>
                </a:solidFill>
                <a:latin typeface="Tomorrow"/>
                <a:ea typeface="Tomorrow"/>
                <a:cs typeface="Tomorrow"/>
                <a:sym typeface="Tomorrow"/>
              </a:rPr>
              <a:t>These measure the angle of an object relative to a reference point.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9"/>
          <p:cNvSpPr/>
          <p:nvPr/>
        </p:nvSpPr>
        <p:spPr>
          <a:xfrm>
            <a:off x="11013638" y="380714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2200"/>
              <a:buFont typeface="Tomorrow SemiBold"/>
              <a:buNone/>
            </a:pPr>
            <a:r>
              <a:rPr lang="en-US" sz="2200" b="1">
                <a:solidFill>
                  <a:srgbClr val="1D1D1B"/>
                </a:solidFill>
                <a:latin typeface="Tomorrow SemiBold"/>
                <a:ea typeface="Tomorrow SemiBold"/>
                <a:cs typeface="Tomorrow SemiBold"/>
                <a:sym typeface="Tomorrow SemiBold"/>
              </a:rPr>
              <a:t>Magnetometer</a:t>
            </a: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9"/>
          <p:cNvSpPr/>
          <p:nvPr/>
        </p:nvSpPr>
        <p:spPr>
          <a:xfrm>
            <a:off x="11013638" y="4388287"/>
            <a:ext cx="2845594" cy="181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750"/>
              <a:buFont typeface="Tomorrow"/>
              <a:buNone/>
            </a:pPr>
            <a:r>
              <a:rPr lang="en-US" sz="1750">
                <a:solidFill>
                  <a:srgbClr val="61615C"/>
                </a:solidFill>
                <a:latin typeface="Tomorrow"/>
                <a:ea typeface="Tomorrow"/>
                <a:cs typeface="Tomorrow"/>
                <a:sym typeface="Tomorrow"/>
              </a:rPr>
              <a:t>Detects magnetic fields, allowing for compass functionality and orientation relative to Earth's magnetic field.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12607962" y="7541111"/>
            <a:ext cx="2022438" cy="68848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/>
          <p:nvPr/>
        </p:nvSpPr>
        <p:spPr>
          <a:xfrm>
            <a:off x="793790" y="731163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4450"/>
              <a:buFont typeface="Tomorrow SemiBold"/>
              <a:buNone/>
            </a:pPr>
            <a:r>
              <a:rPr lang="en-US" sz="4450" b="1">
                <a:solidFill>
                  <a:srgbClr val="1D1D1B"/>
                </a:solidFill>
                <a:latin typeface="Tomorrow SemiBold"/>
                <a:ea typeface="Tomorrow SemiBold"/>
                <a:cs typeface="Tomorrow SemiBold"/>
                <a:sym typeface="Tomorrow SemiBold"/>
              </a:rPr>
              <a:t>Position Sensors Examples</a:t>
            </a:r>
            <a:endParaRPr sz="445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0"/>
          <p:cNvSpPr/>
          <p:nvPr/>
        </p:nvSpPr>
        <p:spPr>
          <a:xfrm>
            <a:off x="793790" y="2488883"/>
            <a:ext cx="3664863" cy="3112889"/>
          </a:xfrm>
          <a:prstGeom prst="roundRect">
            <a:avLst>
              <a:gd name="adj" fmla="val 1093"/>
            </a:avLst>
          </a:prstGeom>
          <a:solidFill>
            <a:srgbClr val="F0E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1020604" y="2715697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2200"/>
              <a:buFont typeface="Tomorrow SemiBold"/>
              <a:buNone/>
            </a:pPr>
            <a:r>
              <a:rPr lang="en-US" sz="2200" b="1">
                <a:solidFill>
                  <a:srgbClr val="61615C"/>
                </a:solidFill>
                <a:latin typeface="Tomorrow SemiBold"/>
                <a:ea typeface="Tomorrow SemiBold"/>
                <a:cs typeface="Tomorrow SemiBold"/>
                <a:sym typeface="Tomorrow SemiBold"/>
              </a:rPr>
              <a:t>Navigation Apps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0"/>
          <p:cNvSpPr/>
          <p:nvPr/>
        </p:nvSpPr>
        <p:spPr>
          <a:xfrm>
            <a:off x="1020604" y="3206115"/>
            <a:ext cx="3211235" cy="181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750"/>
              <a:buFont typeface="Tomorrow"/>
              <a:buNone/>
            </a:pPr>
            <a:r>
              <a:rPr lang="en-US" sz="1750">
                <a:solidFill>
                  <a:srgbClr val="61615C"/>
                </a:solidFill>
                <a:latin typeface="Tomorrow"/>
                <a:ea typeface="Tomorrow"/>
                <a:cs typeface="Tomorrow"/>
                <a:sym typeface="Tomorrow"/>
              </a:rPr>
              <a:t>Using GPS, accelerometer, and gyroscope data, navigation apps provide turn-by-turn directions and real-time traffic updates.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0"/>
          <p:cNvSpPr/>
          <p:nvPr/>
        </p:nvSpPr>
        <p:spPr>
          <a:xfrm>
            <a:off x="4685467" y="2488883"/>
            <a:ext cx="3664863" cy="3112889"/>
          </a:xfrm>
          <a:prstGeom prst="roundRect">
            <a:avLst>
              <a:gd name="adj" fmla="val 1093"/>
            </a:avLst>
          </a:prstGeom>
          <a:solidFill>
            <a:srgbClr val="F0E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4912281" y="2715697"/>
            <a:ext cx="3211235" cy="70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2200"/>
              <a:buFont typeface="Tomorrow SemiBold"/>
              <a:buNone/>
            </a:pPr>
            <a:r>
              <a:rPr lang="en-US" sz="2200" b="1">
                <a:solidFill>
                  <a:srgbClr val="61615C"/>
                </a:solidFill>
                <a:latin typeface="Tomorrow SemiBold"/>
                <a:ea typeface="Tomorrow SemiBold"/>
                <a:cs typeface="Tomorrow SemiBold"/>
                <a:sym typeface="Tomorrow SemiBold"/>
              </a:rPr>
              <a:t>Augmented Reality Games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0"/>
          <p:cNvSpPr/>
          <p:nvPr/>
        </p:nvSpPr>
        <p:spPr>
          <a:xfrm>
            <a:off x="4912281" y="3560445"/>
            <a:ext cx="3211235" cy="181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750"/>
              <a:buFont typeface="Tomorrow"/>
              <a:buNone/>
            </a:pPr>
            <a:r>
              <a:rPr lang="en-US" sz="1750">
                <a:solidFill>
                  <a:srgbClr val="61615C"/>
                </a:solidFill>
                <a:latin typeface="Tomorrow"/>
                <a:ea typeface="Tomorrow"/>
                <a:cs typeface="Tomorrow"/>
                <a:sym typeface="Tomorrow"/>
              </a:rPr>
              <a:t>AR games utilize GPS and accelerometer data to overlay virtual objects onto the real world, creating immersive experiences.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0"/>
          <p:cNvSpPr/>
          <p:nvPr/>
        </p:nvSpPr>
        <p:spPr>
          <a:xfrm>
            <a:off x="793790" y="5828586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F0E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/>
          <p:nvPr/>
        </p:nvSpPr>
        <p:spPr>
          <a:xfrm>
            <a:off x="1020604" y="605540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2200"/>
              <a:buFont typeface="Tomorrow SemiBold"/>
              <a:buNone/>
            </a:pPr>
            <a:r>
              <a:rPr lang="en-US" sz="2200" b="1">
                <a:solidFill>
                  <a:srgbClr val="61615C"/>
                </a:solidFill>
                <a:latin typeface="Tomorrow SemiBold"/>
                <a:ea typeface="Tomorrow SemiBold"/>
                <a:cs typeface="Tomorrow SemiBold"/>
                <a:sym typeface="Tomorrow SemiBold"/>
              </a:rPr>
              <a:t>Fitness Trackers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0"/>
          <p:cNvSpPr/>
          <p:nvPr/>
        </p:nvSpPr>
        <p:spPr>
          <a:xfrm>
            <a:off x="1020604" y="6545818"/>
            <a:ext cx="7102793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750"/>
              <a:buFont typeface="Tomorrow"/>
              <a:buNone/>
            </a:pPr>
            <a:r>
              <a:rPr lang="en-US" sz="1750">
                <a:solidFill>
                  <a:srgbClr val="61615C"/>
                </a:solidFill>
                <a:latin typeface="Tomorrow"/>
                <a:ea typeface="Tomorrow"/>
                <a:cs typeface="Tomorrow"/>
                <a:sym typeface="Tomorrow"/>
              </a:rPr>
              <a:t>Fitness trackers utilize GPS and accelerometer data to track distance, pace, and route during workouts.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/>
          <p:nvPr/>
        </p:nvSpPr>
        <p:spPr>
          <a:xfrm>
            <a:off x="730925" y="3351371"/>
            <a:ext cx="13168551" cy="1305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4100"/>
              <a:buFont typeface="Tomorrow SemiBold"/>
              <a:buNone/>
            </a:pPr>
            <a:r>
              <a:rPr lang="en-US" sz="4100" b="1" dirty="0" smtClean="0">
                <a:solidFill>
                  <a:srgbClr val="1D1D1B"/>
                </a:solidFill>
                <a:latin typeface="Tomorrow SemiBold"/>
                <a:ea typeface="Tomorrow SemiBold"/>
                <a:cs typeface="Tomorrow SemiBold"/>
                <a:sym typeface="Tomorrow SemiBold"/>
              </a:rPr>
              <a:t>                                Motion Sensors</a:t>
            </a:r>
            <a:endParaRPr sz="41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2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925" y="4969788"/>
            <a:ext cx="522089" cy="52208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/>
          <p:nvPr/>
        </p:nvSpPr>
        <p:spPr>
          <a:xfrm>
            <a:off x="730925" y="5700712"/>
            <a:ext cx="2610445" cy="326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2050"/>
              <a:buFont typeface="Tomorrow SemiBold"/>
              <a:buNone/>
            </a:pPr>
            <a:r>
              <a:rPr lang="en-US" sz="2050" b="1">
                <a:solidFill>
                  <a:srgbClr val="61615C"/>
                </a:solidFill>
                <a:latin typeface="Tomorrow SemiBold"/>
                <a:ea typeface="Tomorrow SemiBold"/>
                <a:cs typeface="Tomorrow SemiBold"/>
                <a:sym typeface="Tomorrow SemiBold"/>
              </a:rPr>
              <a:t>Accelerometer</a:t>
            </a:r>
            <a:endParaRPr sz="2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1"/>
          <p:cNvSpPr/>
          <p:nvPr/>
        </p:nvSpPr>
        <p:spPr>
          <a:xfrm>
            <a:off x="730925" y="6152317"/>
            <a:ext cx="4180642" cy="1002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600"/>
              <a:buFont typeface="Tomorrow"/>
              <a:buNone/>
            </a:pPr>
            <a:r>
              <a:rPr lang="en-US" sz="1600" dirty="0">
                <a:solidFill>
                  <a:srgbClr val="61615C"/>
                </a:solidFill>
                <a:latin typeface="Tomorrow"/>
                <a:ea typeface="Tomorrow"/>
                <a:cs typeface="Tomorrow"/>
                <a:sym typeface="Tomorrow"/>
              </a:rPr>
              <a:t>Measures acceleration, allowing for detecting device shake, tilt, and movement.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2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4820" y="4969788"/>
            <a:ext cx="522089" cy="52208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/>
          <p:nvPr/>
        </p:nvSpPr>
        <p:spPr>
          <a:xfrm>
            <a:off x="5224820" y="5700712"/>
            <a:ext cx="2610445" cy="326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2050"/>
              <a:buFont typeface="Tomorrow SemiBold"/>
              <a:buNone/>
            </a:pPr>
            <a:r>
              <a:rPr lang="en-US" sz="2050" b="1">
                <a:solidFill>
                  <a:srgbClr val="61615C"/>
                </a:solidFill>
                <a:latin typeface="Tomorrow SemiBold"/>
                <a:ea typeface="Tomorrow SemiBold"/>
                <a:cs typeface="Tomorrow SemiBold"/>
                <a:sym typeface="Tomorrow SemiBold"/>
              </a:rPr>
              <a:t>Gyroscope</a:t>
            </a:r>
            <a:endParaRPr sz="2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1"/>
          <p:cNvSpPr/>
          <p:nvPr/>
        </p:nvSpPr>
        <p:spPr>
          <a:xfrm>
            <a:off x="5224820" y="6152317"/>
            <a:ext cx="4180642" cy="1336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600"/>
              <a:buFont typeface="Tomorrow"/>
              <a:buNone/>
            </a:pPr>
            <a:r>
              <a:rPr lang="en-US" sz="1600" dirty="0">
                <a:solidFill>
                  <a:srgbClr val="61615C"/>
                </a:solidFill>
                <a:latin typeface="Tomorrow"/>
                <a:ea typeface="Tomorrow"/>
                <a:cs typeface="Tomorrow"/>
                <a:sym typeface="Tomorrow"/>
              </a:rPr>
              <a:t>Measures rotation, providing information about device rotation in three dimensions. This enables gesture recognition and motion control.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1"/>
          <p:cNvSpPr/>
          <p:nvPr/>
        </p:nvSpPr>
        <p:spPr>
          <a:xfrm>
            <a:off x="9718715" y="5700712"/>
            <a:ext cx="2610445" cy="326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4390"/>
              </a:lnSpc>
              <a:buClr>
                <a:srgbClr val="61615C"/>
              </a:buClr>
              <a:buSzPts val="2050"/>
            </a:pPr>
            <a:r>
              <a:rPr lang="en-US" sz="2050" b="1" dirty="0" smtClean="0">
                <a:solidFill>
                  <a:srgbClr val="61615C"/>
                </a:solidFill>
                <a:latin typeface="Tomorrow SemiBold"/>
                <a:ea typeface="Tomorrow SemiBold"/>
                <a:cs typeface="Tomorrow SemiBold"/>
                <a:sym typeface="Tomorrow SemiBold"/>
              </a:rPr>
              <a:t>Gravity</a:t>
            </a:r>
            <a:endParaRPr sz="20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1"/>
          <p:cNvSpPr/>
          <p:nvPr/>
        </p:nvSpPr>
        <p:spPr>
          <a:xfrm>
            <a:off x="9718715" y="6152317"/>
            <a:ext cx="4180642" cy="1002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62500"/>
              </a:lnSpc>
              <a:buClr>
                <a:srgbClr val="61615C"/>
              </a:buClr>
              <a:buSzPts val="1600"/>
            </a:pPr>
            <a:r>
              <a:rPr lang="en-US" sz="1600" dirty="0" smtClean="0">
                <a:solidFill>
                  <a:srgbClr val="61615C"/>
                </a:solidFill>
                <a:latin typeface="Tomorrow"/>
                <a:ea typeface="Tomorrow"/>
                <a:cs typeface="Tomorrow"/>
                <a:sym typeface="Tomorrow"/>
              </a:rPr>
              <a:t>Mobile </a:t>
            </a:r>
            <a:r>
              <a:rPr lang="en-US" sz="1600" dirty="0">
                <a:solidFill>
                  <a:srgbClr val="61615C"/>
                </a:solidFill>
                <a:latin typeface="Tomorrow"/>
                <a:ea typeface="Tomorrow"/>
                <a:cs typeface="Tomorrow"/>
                <a:sym typeface="Tomorrow"/>
              </a:rPr>
              <a:t>devices for orientation, motion tracking, and gaming applications.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12769327" y="7488675"/>
            <a:ext cx="1753497" cy="7409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8715" y="4842704"/>
            <a:ext cx="866596" cy="757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4" y="17585"/>
            <a:ext cx="14554200" cy="3454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/>
          <p:nvPr/>
        </p:nvSpPr>
        <p:spPr>
          <a:xfrm>
            <a:off x="793790" y="650319"/>
            <a:ext cx="7491532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4450"/>
              <a:buFont typeface="Tomorrow SemiBold"/>
              <a:buNone/>
            </a:pPr>
            <a:r>
              <a:rPr lang="en-US" sz="4450" b="1">
                <a:solidFill>
                  <a:srgbClr val="1D1D1B"/>
                </a:solidFill>
                <a:latin typeface="Tomorrow SemiBold"/>
                <a:ea typeface="Tomorrow SemiBold"/>
                <a:cs typeface="Tomorrow SemiBold"/>
                <a:sym typeface="Tomorrow SemiBold"/>
              </a:rPr>
              <a:t>Motion Sensors Examples</a:t>
            </a:r>
            <a:endParaRPr sz="445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p2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3790" y="1699260"/>
            <a:ext cx="1134070" cy="203275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/>
          <p:nvPr/>
        </p:nvSpPr>
        <p:spPr>
          <a:xfrm>
            <a:off x="2268022" y="192607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2200"/>
              <a:buFont typeface="Tomorrow SemiBold"/>
              <a:buNone/>
            </a:pPr>
            <a:r>
              <a:rPr lang="en-US" sz="2200" b="1" dirty="0">
                <a:solidFill>
                  <a:srgbClr val="61615C"/>
                </a:solidFill>
                <a:latin typeface="Tomorrow SemiBold"/>
                <a:ea typeface="Tomorrow SemiBold"/>
                <a:cs typeface="Tomorrow SemiBold"/>
                <a:sym typeface="Tomorrow SemiBold"/>
              </a:rPr>
              <a:t>Gaming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2"/>
          <p:cNvSpPr/>
          <p:nvPr/>
        </p:nvSpPr>
        <p:spPr>
          <a:xfrm>
            <a:off x="2268022" y="2416493"/>
            <a:ext cx="6082189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750"/>
              <a:buFont typeface="Tomorrow"/>
              <a:buNone/>
            </a:pPr>
            <a:r>
              <a:rPr lang="en-US" sz="1750">
                <a:solidFill>
                  <a:srgbClr val="61615C"/>
                </a:solidFill>
                <a:latin typeface="Tomorrow"/>
                <a:ea typeface="Tomorrow"/>
                <a:cs typeface="Tomorrow"/>
                <a:sym typeface="Tomorrow"/>
              </a:rPr>
              <a:t>Motion sensors enable intuitive gameplay controls, such as tilting the device to steer a car or using gestures to control characters.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p2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3790" y="3732014"/>
            <a:ext cx="1134070" cy="203275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2"/>
          <p:cNvSpPr/>
          <p:nvPr/>
        </p:nvSpPr>
        <p:spPr>
          <a:xfrm>
            <a:off x="2268022" y="3958828"/>
            <a:ext cx="2925842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2200"/>
              <a:buFont typeface="Tomorrow SemiBold"/>
              <a:buNone/>
            </a:pPr>
            <a:r>
              <a:rPr lang="en-US" sz="2200" b="1">
                <a:solidFill>
                  <a:srgbClr val="61615C"/>
                </a:solidFill>
                <a:latin typeface="Tomorrow SemiBold"/>
                <a:ea typeface="Tomorrow SemiBold"/>
                <a:cs typeface="Tomorrow SemiBold"/>
                <a:sym typeface="Tomorrow SemiBold"/>
              </a:rPr>
              <a:t>Gesture Recognition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2"/>
          <p:cNvSpPr/>
          <p:nvPr/>
        </p:nvSpPr>
        <p:spPr>
          <a:xfrm>
            <a:off x="2268022" y="4449247"/>
            <a:ext cx="6082189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750"/>
              <a:buFont typeface="Tomorrow"/>
              <a:buNone/>
            </a:pPr>
            <a:r>
              <a:rPr lang="en-US" sz="1750" dirty="0">
                <a:solidFill>
                  <a:srgbClr val="61615C"/>
                </a:solidFill>
                <a:latin typeface="Tomorrow"/>
                <a:ea typeface="Tomorrow"/>
                <a:cs typeface="Tomorrow"/>
                <a:sym typeface="Tomorrow"/>
              </a:rPr>
              <a:t>Apps can detect gestures, like swiping or shaking, for navigating menus, controlling music playback, and taking photos.</a:t>
            </a:r>
            <a:endParaRPr sz="17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2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3790" y="5764768"/>
            <a:ext cx="1134070" cy="1814513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/>
          <p:nvPr/>
        </p:nvSpPr>
        <p:spPr>
          <a:xfrm>
            <a:off x="2268022" y="599158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2200"/>
              <a:buFont typeface="Tomorrow SemiBold"/>
              <a:buNone/>
            </a:pPr>
            <a:r>
              <a:rPr lang="en-US" sz="2200" b="1">
                <a:solidFill>
                  <a:srgbClr val="61615C"/>
                </a:solidFill>
                <a:latin typeface="Tomorrow SemiBold"/>
                <a:ea typeface="Tomorrow SemiBold"/>
                <a:cs typeface="Tomorrow SemiBold"/>
                <a:sym typeface="Tomorrow SemiBold"/>
              </a:rPr>
              <a:t>Virtual Reality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2"/>
          <p:cNvSpPr/>
          <p:nvPr/>
        </p:nvSpPr>
        <p:spPr>
          <a:xfrm>
            <a:off x="2268022" y="6482001"/>
            <a:ext cx="6082189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750"/>
              <a:buFont typeface="Tomorrow"/>
              <a:buNone/>
            </a:pPr>
            <a:r>
              <a:rPr lang="en-US" sz="1750" dirty="0">
                <a:solidFill>
                  <a:srgbClr val="61615C"/>
                </a:solidFill>
                <a:latin typeface="Tomorrow"/>
                <a:ea typeface="Tomorrow"/>
                <a:cs typeface="Tomorrow"/>
                <a:sym typeface="Tomorrow"/>
              </a:rPr>
              <a:t>VR experiences utilize motion sensors to track head movement, providing immersive 360-degree views.</a:t>
            </a:r>
            <a:endParaRPr sz="17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3"/>
          <p:cNvSpPr/>
          <p:nvPr/>
        </p:nvSpPr>
        <p:spPr>
          <a:xfrm>
            <a:off x="6116479" y="640556"/>
            <a:ext cx="7883842" cy="1125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3500"/>
              <a:buFont typeface="Tomorrow SemiBold"/>
              <a:buNone/>
            </a:pPr>
            <a:r>
              <a:rPr lang="en-US" sz="3500" b="1">
                <a:solidFill>
                  <a:srgbClr val="1D1D1B"/>
                </a:solidFill>
                <a:latin typeface="Tomorrow SemiBold"/>
                <a:ea typeface="Tomorrow SemiBold"/>
                <a:cs typeface="Tomorrow SemiBold"/>
                <a:sym typeface="Tomorrow SemiBold"/>
              </a:rPr>
              <a:t>Environmental Sensors: Monitoring Surroundings</a:t>
            </a:r>
            <a:endParaRPr sz="3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3"/>
          <p:cNvSpPr/>
          <p:nvPr/>
        </p:nvSpPr>
        <p:spPr>
          <a:xfrm>
            <a:off x="6375083" y="2035731"/>
            <a:ext cx="22860" cy="5553194"/>
          </a:xfrm>
          <a:prstGeom prst="roundRect">
            <a:avLst>
              <a:gd name="adj" fmla="val 118127"/>
            </a:avLst>
          </a:prstGeom>
          <a:solidFill>
            <a:srgbClr val="D6D0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3"/>
          <p:cNvSpPr/>
          <p:nvPr/>
        </p:nvSpPr>
        <p:spPr>
          <a:xfrm>
            <a:off x="6566178" y="2429351"/>
            <a:ext cx="630079" cy="22860"/>
          </a:xfrm>
          <a:prstGeom prst="roundRect">
            <a:avLst>
              <a:gd name="adj" fmla="val 118127"/>
            </a:avLst>
          </a:prstGeom>
          <a:solidFill>
            <a:srgbClr val="D6D0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3"/>
          <p:cNvSpPr/>
          <p:nvPr/>
        </p:nvSpPr>
        <p:spPr>
          <a:xfrm>
            <a:off x="6183987" y="2238256"/>
            <a:ext cx="405051" cy="405051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3"/>
          <p:cNvSpPr/>
          <p:nvPr/>
        </p:nvSpPr>
        <p:spPr>
          <a:xfrm>
            <a:off x="6325076" y="2305764"/>
            <a:ext cx="122873" cy="270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2100"/>
              <a:buFont typeface="Tomorrow SemiBold"/>
              <a:buNone/>
            </a:pPr>
            <a:r>
              <a:rPr lang="en-US" sz="2100" b="1">
                <a:solidFill>
                  <a:srgbClr val="61615C"/>
                </a:solidFill>
                <a:latin typeface="Tomorrow SemiBold"/>
                <a:ea typeface="Tomorrow SemiBold"/>
                <a:cs typeface="Tomorrow SemiBold"/>
                <a:sym typeface="Tomorrow SemiBold"/>
              </a:rPr>
              <a:t>1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3"/>
          <p:cNvSpPr/>
          <p:nvPr/>
        </p:nvSpPr>
        <p:spPr>
          <a:xfrm>
            <a:off x="7376636" y="2215753"/>
            <a:ext cx="2250281" cy="281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750"/>
              <a:buFont typeface="Tomorrow SemiBold"/>
              <a:buNone/>
            </a:pPr>
            <a:r>
              <a:rPr lang="en-US" sz="1750" b="1">
                <a:solidFill>
                  <a:srgbClr val="61615C"/>
                </a:solidFill>
                <a:latin typeface="Tomorrow SemiBold"/>
                <a:ea typeface="Tomorrow SemiBold"/>
                <a:cs typeface="Tomorrow SemiBold"/>
                <a:sym typeface="Tomorrow SemiBold"/>
              </a:rPr>
              <a:t>Light Sensor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3"/>
          <p:cNvSpPr/>
          <p:nvPr/>
        </p:nvSpPr>
        <p:spPr>
          <a:xfrm>
            <a:off x="7376636" y="2604968"/>
            <a:ext cx="6623685" cy="28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400"/>
              <a:buFont typeface="Tomorrow"/>
              <a:buNone/>
            </a:pPr>
            <a:r>
              <a:rPr lang="en-US" sz="1400">
                <a:solidFill>
                  <a:srgbClr val="61615C"/>
                </a:solidFill>
                <a:latin typeface="Tomorrow"/>
                <a:ea typeface="Tomorrow"/>
                <a:cs typeface="Tomorrow"/>
                <a:sym typeface="Tomorrow"/>
              </a:rPr>
              <a:t>Detects ambient light levels, adjusting screen brightness for optimal visibility.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3"/>
          <p:cNvSpPr/>
          <p:nvPr/>
        </p:nvSpPr>
        <p:spPr>
          <a:xfrm>
            <a:off x="6566178" y="3646646"/>
            <a:ext cx="630079" cy="22860"/>
          </a:xfrm>
          <a:prstGeom prst="roundRect">
            <a:avLst>
              <a:gd name="adj" fmla="val 118127"/>
            </a:avLst>
          </a:prstGeom>
          <a:solidFill>
            <a:srgbClr val="D6D0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3"/>
          <p:cNvSpPr/>
          <p:nvPr/>
        </p:nvSpPr>
        <p:spPr>
          <a:xfrm>
            <a:off x="6183987" y="3455551"/>
            <a:ext cx="405051" cy="405051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3"/>
          <p:cNvSpPr/>
          <p:nvPr/>
        </p:nvSpPr>
        <p:spPr>
          <a:xfrm>
            <a:off x="6295787" y="3523059"/>
            <a:ext cx="181451" cy="270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2100"/>
              <a:buFont typeface="Tomorrow SemiBold"/>
              <a:buNone/>
            </a:pPr>
            <a:r>
              <a:rPr lang="en-US" sz="2100" b="1">
                <a:solidFill>
                  <a:srgbClr val="61615C"/>
                </a:solidFill>
                <a:latin typeface="Tomorrow SemiBold"/>
                <a:ea typeface="Tomorrow SemiBold"/>
                <a:cs typeface="Tomorrow SemiBold"/>
                <a:sym typeface="Tomorrow SemiBold"/>
              </a:rPr>
              <a:t>2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"/>
          <p:cNvSpPr/>
          <p:nvPr/>
        </p:nvSpPr>
        <p:spPr>
          <a:xfrm>
            <a:off x="7376636" y="3433048"/>
            <a:ext cx="2250281" cy="281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750"/>
              <a:buFont typeface="Tomorrow SemiBold"/>
              <a:buNone/>
            </a:pPr>
            <a:r>
              <a:rPr lang="en-US" sz="1750" b="1">
                <a:solidFill>
                  <a:srgbClr val="61615C"/>
                </a:solidFill>
                <a:latin typeface="Tomorrow SemiBold"/>
                <a:ea typeface="Tomorrow SemiBold"/>
                <a:cs typeface="Tomorrow SemiBold"/>
                <a:sym typeface="Tomorrow SemiBold"/>
              </a:rPr>
              <a:t>Barometer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3"/>
          <p:cNvSpPr/>
          <p:nvPr/>
        </p:nvSpPr>
        <p:spPr>
          <a:xfrm>
            <a:off x="7376636" y="3822263"/>
            <a:ext cx="6623685" cy="576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400"/>
              <a:buFont typeface="Tomorrow"/>
              <a:buNone/>
            </a:pPr>
            <a:r>
              <a:rPr lang="en-US" sz="1400">
                <a:solidFill>
                  <a:srgbClr val="61615C"/>
                </a:solidFill>
                <a:latin typeface="Tomorrow"/>
                <a:ea typeface="Tomorrow"/>
                <a:cs typeface="Tomorrow"/>
                <a:sym typeface="Tomorrow"/>
              </a:rPr>
              <a:t>Measures atmospheric pressure, providing information about altitude and weather changes.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3"/>
          <p:cNvSpPr/>
          <p:nvPr/>
        </p:nvSpPr>
        <p:spPr>
          <a:xfrm>
            <a:off x="6566178" y="5151953"/>
            <a:ext cx="630079" cy="22860"/>
          </a:xfrm>
          <a:prstGeom prst="roundRect">
            <a:avLst>
              <a:gd name="adj" fmla="val 118127"/>
            </a:avLst>
          </a:prstGeom>
          <a:solidFill>
            <a:srgbClr val="D6D0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3"/>
          <p:cNvSpPr/>
          <p:nvPr/>
        </p:nvSpPr>
        <p:spPr>
          <a:xfrm>
            <a:off x="6183987" y="4960858"/>
            <a:ext cx="405051" cy="405051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3"/>
          <p:cNvSpPr/>
          <p:nvPr/>
        </p:nvSpPr>
        <p:spPr>
          <a:xfrm>
            <a:off x="6296263" y="5028367"/>
            <a:ext cx="180380" cy="270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2100"/>
              <a:buFont typeface="Tomorrow SemiBold"/>
              <a:buNone/>
            </a:pPr>
            <a:r>
              <a:rPr lang="en-US" sz="2100" b="1">
                <a:solidFill>
                  <a:srgbClr val="61615C"/>
                </a:solidFill>
                <a:latin typeface="Tomorrow SemiBold"/>
                <a:ea typeface="Tomorrow SemiBold"/>
                <a:cs typeface="Tomorrow SemiBold"/>
                <a:sym typeface="Tomorrow SemiBold"/>
              </a:rPr>
              <a:t>3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3"/>
          <p:cNvSpPr/>
          <p:nvPr/>
        </p:nvSpPr>
        <p:spPr>
          <a:xfrm>
            <a:off x="7376636" y="4938355"/>
            <a:ext cx="2320885" cy="281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750"/>
              <a:buFont typeface="Tomorrow SemiBold"/>
              <a:buNone/>
            </a:pPr>
            <a:r>
              <a:rPr lang="en-US" sz="1750" b="1">
                <a:solidFill>
                  <a:srgbClr val="61615C"/>
                </a:solidFill>
                <a:latin typeface="Tomorrow SemiBold"/>
                <a:ea typeface="Tomorrow SemiBold"/>
                <a:cs typeface="Tomorrow SemiBold"/>
                <a:sym typeface="Tomorrow SemiBold"/>
              </a:rPr>
              <a:t>Temperature Sensor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3"/>
          <p:cNvSpPr/>
          <p:nvPr/>
        </p:nvSpPr>
        <p:spPr>
          <a:xfrm>
            <a:off x="7376636" y="5327571"/>
            <a:ext cx="6623685" cy="576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400"/>
              <a:buFont typeface="Tomorrow"/>
              <a:buNone/>
            </a:pPr>
            <a:r>
              <a:rPr lang="en-US" sz="1400">
                <a:solidFill>
                  <a:srgbClr val="61615C"/>
                </a:solidFill>
                <a:latin typeface="Tomorrow"/>
                <a:ea typeface="Tomorrow"/>
                <a:cs typeface="Tomorrow"/>
                <a:sym typeface="Tomorrow"/>
              </a:rPr>
              <a:t>Measures device temperature, useful for monitoring overheating and battery health.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3"/>
          <p:cNvSpPr/>
          <p:nvPr/>
        </p:nvSpPr>
        <p:spPr>
          <a:xfrm>
            <a:off x="6566178" y="6657261"/>
            <a:ext cx="630079" cy="22860"/>
          </a:xfrm>
          <a:prstGeom prst="roundRect">
            <a:avLst>
              <a:gd name="adj" fmla="val 118127"/>
            </a:avLst>
          </a:prstGeom>
          <a:solidFill>
            <a:srgbClr val="D6D0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3"/>
          <p:cNvSpPr/>
          <p:nvPr/>
        </p:nvSpPr>
        <p:spPr>
          <a:xfrm>
            <a:off x="6183987" y="6466165"/>
            <a:ext cx="405051" cy="405051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3"/>
          <p:cNvSpPr/>
          <p:nvPr/>
        </p:nvSpPr>
        <p:spPr>
          <a:xfrm>
            <a:off x="6295787" y="6533674"/>
            <a:ext cx="181451" cy="270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2100"/>
              <a:buFont typeface="Tomorrow SemiBold"/>
              <a:buNone/>
            </a:pPr>
            <a:r>
              <a:rPr lang="en-US" sz="2100" b="1">
                <a:solidFill>
                  <a:srgbClr val="61615C"/>
                </a:solidFill>
                <a:latin typeface="Tomorrow SemiBold"/>
                <a:ea typeface="Tomorrow SemiBold"/>
                <a:cs typeface="Tomorrow SemiBold"/>
                <a:sym typeface="Tomorrow SemiBold"/>
              </a:rPr>
              <a:t>4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3"/>
          <p:cNvSpPr/>
          <p:nvPr/>
        </p:nvSpPr>
        <p:spPr>
          <a:xfrm>
            <a:off x="7376636" y="6443663"/>
            <a:ext cx="2250281" cy="281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750"/>
              <a:buFont typeface="Tomorrow SemiBold"/>
              <a:buNone/>
            </a:pPr>
            <a:r>
              <a:rPr lang="en-US" sz="1750" b="1">
                <a:solidFill>
                  <a:srgbClr val="61615C"/>
                </a:solidFill>
                <a:latin typeface="Tomorrow SemiBold"/>
                <a:ea typeface="Tomorrow SemiBold"/>
                <a:cs typeface="Tomorrow SemiBold"/>
                <a:sym typeface="Tomorrow SemiBold"/>
              </a:rPr>
              <a:t>Humidity Sensor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3"/>
          <p:cNvSpPr/>
          <p:nvPr/>
        </p:nvSpPr>
        <p:spPr>
          <a:xfrm>
            <a:off x="7376636" y="6832878"/>
            <a:ext cx="6623685" cy="576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400"/>
              <a:buFont typeface="Tomorrow"/>
              <a:buNone/>
            </a:pPr>
            <a:r>
              <a:rPr lang="en-US" sz="1400">
                <a:solidFill>
                  <a:srgbClr val="61615C"/>
                </a:solidFill>
                <a:latin typeface="Tomorrow"/>
                <a:ea typeface="Tomorrow"/>
                <a:cs typeface="Tomorrow"/>
                <a:sym typeface="Tomorrow"/>
              </a:rPr>
              <a:t>Detects moisture levels in the air, useful for weather apps and smart home automation.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3"/>
          <p:cNvSpPr txBox="1"/>
          <p:nvPr/>
        </p:nvSpPr>
        <p:spPr>
          <a:xfrm>
            <a:off x="12747812" y="7588925"/>
            <a:ext cx="1882588" cy="576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602</Words>
  <Application>Microsoft Office PowerPoint</Application>
  <PresentationFormat>Custom</PresentationFormat>
  <Paragraphs>106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Tomorrow SemiBold</vt:lpstr>
      <vt:lpstr>Tomorrow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2</cp:revision>
  <dcterms:modified xsi:type="dcterms:W3CDTF">2024-12-16T10:39:08Z</dcterms:modified>
</cp:coreProperties>
</file>